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88" r:id="rId3"/>
    <p:sldId id="286" r:id="rId4"/>
    <p:sldId id="299" r:id="rId5"/>
    <p:sldId id="290" r:id="rId6"/>
    <p:sldId id="291" r:id="rId7"/>
    <p:sldId id="289" r:id="rId8"/>
    <p:sldId id="297" r:id="rId9"/>
    <p:sldId id="294" r:id="rId10"/>
    <p:sldId id="296" r:id="rId11"/>
    <p:sldId id="295" r:id="rId12"/>
    <p:sldId id="292" r:id="rId13"/>
    <p:sldId id="29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36"/>
    <a:srgbClr val="57B031"/>
    <a:srgbClr val="A9A9A9"/>
    <a:srgbClr val="8DAE10"/>
    <a:srgbClr val="99B608"/>
    <a:srgbClr val="48B40C"/>
    <a:srgbClr val="53D412"/>
    <a:srgbClr val="44AF0F"/>
    <a:srgbClr val="FDEFC0"/>
    <a:srgbClr val="646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6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3B6-7227-4174-8AC1-B6A3E865F58F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BD4E2-B95C-4A66-B460-7CB324B0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53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5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2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D4E2-B95C-4A66-B460-7CB324B03F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3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37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48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01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2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3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5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5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9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2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592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8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36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16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0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50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9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1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Klimawandel findet Stadt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2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3D6F-5E3A-484B-BFF3-82A03709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19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07.11.2016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Klimawandel findet 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3D6F-5E3A-484B-BFF3-82A03709CF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6.tif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463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1"/>
            <a:ext cx="9144000" cy="69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-5888" y="1"/>
            <a:ext cx="9149889" cy="141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rgbClr val="64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5890" y="6395000"/>
            <a:ext cx="7754228" cy="43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14301" y="1942356"/>
            <a:ext cx="943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spc="-150" dirty="0">
                <a:solidFill>
                  <a:prstClr val="white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KLIMAWANDEL FINDET 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156" y="2628665"/>
            <a:ext cx="9109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-150" dirty="0">
                <a:solidFill>
                  <a:prstClr val="white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EIN PROJEKT ZUR FÖRDERUNG DER BEWERTUNG VON KLIMAFOLGEN UND ANPASSUNGSSTRATEGIEN IN STÄDTISCHEN RÄUMEN </a:t>
            </a:r>
          </a:p>
          <a:p>
            <a:pPr algn="ctr"/>
            <a:r>
              <a:rPr lang="en-US" sz="2200" spc="-150" dirty="0">
                <a:solidFill>
                  <a:prstClr val="white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IM SINNE DES ENTDECKENDEN UND FORSCHENDEN LERNENS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114301" y="4136012"/>
            <a:ext cx="925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spc="-150" dirty="0">
              <a:solidFill>
                <a:prstClr val="white"/>
              </a:solidFill>
              <a:latin typeface="+mj-lt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de-DE" sz="2000" spc="-150" dirty="0">
                <a:solidFill>
                  <a:prstClr val="white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FEJA, K., LÜTJE, S., SCHULER, C., OTTO, K.-H., MÖNTER, L., SIEGMUND, A.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-114301" y="6335584"/>
            <a:ext cx="925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-150" dirty="0">
                <a:solidFill>
                  <a:prstClr val="white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25. Januar 2017</a:t>
            </a:r>
          </a:p>
        </p:txBody>
      </p:sp>
      <p:sp>
        <p:nvSpPr>
          <p:cNvPr id="20" name="Rechteck 19"/>
          <p:cNvSpPr/>
          <p:nvPr/>
        </p:nvSpPr>
        <p:spPr>
          <a:xfrm>
            <a:off x="0" y="6704916"/>
            <a:ext cx="9144000" cy="15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419927"/>
            <a:ext cx="2043842" cy="5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81" y="535155"/>
            <a:ext cx="2088000" cy="3149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" y="522709"/>
            <a:ext cx="1908000" cy="3651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38" y="219272"/>
            <a:ext cx="972000" cy="972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8" y="24691"/>
            <a:ext cx="1260000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9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27165" y="6566402"/>
            <a:ext cx="350587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1" y="332633"/>
            <a:ext cx="315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Fragen und Anregungen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76277" y="1352549"/>
            <a:ext cx="76104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  <a:sym typeface="Wingdings" panose="05000000000000000000" pitchFamily="2" charset="2"/>
              </a:rPr>
              <a:t>Uns wäre es ein großes Anliegen, von Ihnen Anregungen und Anmerkungen zu folgenden Punkten zu erhalten: </a:t>
            </a:r>
            <a:endParaRPr lang="de-DE" dirty="0">
              <a:solidFill>
                <a:prstClr val="black"/>
              </a:solidFill>
            </a:endParaRPr>
          </a:p>
          <a:p>
            <a:pPr lvl="0">
              <a:buFont typeface="+mj-lt"/>
              <a:buAutoNum type="arabicPeriod"/>
            </a:pPr>
            <a:endParaRPr lang="de-DE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dirty="0">
                <a:solidFill>
                  <a:prstClr val="black"/>
                </a:solidFill>
              </a:rPr>
              <a:t>1. Sehen Sie Probleme aufgrund der Unkontrollierbarkeit der Randbedingungen in Städten, insbesondere im Rahmen der Folgen des Klimawandels? </a:t>
            </a:r>
          </a:p>
          <a:p>
            <a:pPr lvl="0">
              <a:lnSpc>
                <a:spcPct val="150000"/>
              </a:lnSpc>
            </a:pPr>
            <a:r>
              <a:rPr lang="de-DE" dirty="0">
                <a:solidFill>
                  <a:prstClr val="black"/>
                </a:solidFill>
              </a:rPr>
              <a:t>2. Sehen Sie weitere urbane Funktionen (neben Wohnen, Erholung, Sicherheit, Mobilität), die im Rahmen von „Realexperimenten“ in Betracht gezogen werden könnten? </a:t>
            </a:r>
          </a:p>
          <a:p>
            <a:pPr lvl="0">
              <a:lnSpc>
                <a:spcPct val="150000"/>
              </a:lnSpc>
            </a:pPr>
            <a:r>
              <a:rPr lang="de-DE" dirty="0">
                <a:solidFill>
                  <a:prstClr val="black"/>
                </a:solidFill>
              </a:rPr>
              <a:t>3. Fallen Ihnen in Bezug auf das vorgestellte Projekt Aspekte zur Umsetzung von „Realexperimenten“ (zeitliche Begrenzung: 90 Min.) in Städten ein?</a:t>
            </a:r>
          </a:p>
          <a:p>
            <a:pPr lvl="0">
              <a:lnSpc>
                <a:spcPct val="150000"/>
              </a:lnSpc>
            </a:pPr>
            <a:r>
              <a:rPr lang="de-DE" dirty="0">
                <a:solidFill>
                  <a:prstClr val="black"/>
                </a:solidFill>
              </a:rPr>
              <a:t>4. Weiteres</a:t>
            </a:r>
          </a:p>
        </p:txBody>
      </p:sp>
    </p:spTree>
    <p:extLst>
      <p:ext uri="{BB962C8B-B14F-4D97-AF65-F5344CB8AC3E}">
        <p14:creationId xmlns:p14="http://schemas.microsoft.com/office/powerpoint/2010/main" val="186193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076326" y="61342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53450" y="6566198"/>
            <a:ext cx="471056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2" y="332633"/>
            <a:ext cx="260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Reallabore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57198" y="1118028"/>
            <a:ext cx="83733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>
                <a:solidFill>
                  <a:prstClr val="black"/>
                </a:solidFill>
              </a:rPr>
              <a:t>Definition</a:t>
            </a:r>
            <a:r>
              <a:rPr lang="de-DE" dirty="0">
                <a:solidFill>
                  <a:prstClr val="black"/>
                </a:solidFill>
              </a:rPr>
              <a:t>: Ein Reallabor bezeichnet einen </a:t>
            </a:r>
            <a:r>
              <a:rPr lang="de-DE" b="1" dirty="0">
                <a:solidFill>
                  <a:srgbClr val="57B031"/>
                </a:solidFill>
              </a:rPr>
              <a:t>gesellschaftlichen Kontext</a:t>
            </a:r>
            <a:r>
              <a:rPr lang="de-DE" dirty="0">
                <a:solidFill>
                  <a:prstClr val="black"/>
                </a:solidFill>
              </a:rPr>
              <a:t>, in dem Forscherinnen und Forscher </a:t>
            </a:r>
            <a:r>
              <a:rPr lang="de-DE" dirty="0">
                <a:solidFill>
                  <a:srgbClr val="57B031"/>
                </a:solidFill>
              </a:rPr>
              <a:t>Interventionen</a:t>
            </a:r>
            <a:r>
              <a:rPr lang="de-DE" dirty="0">
                <a:solidFill>
                  <a:prstClr val="black"/>
                </a:solidFill>
              </a:rPr>
              <a:t> im Sinne von „Realexperimenten“ durchführen, um über </a:t>
            </a:r>
            <a:r>
              <a:rPr lang="de-DE" b="1" dirty="0">
                <a:solidFill>
                  <a:srgbClr val="57B031"/>
                </a:solidFill>
              </a:rPr>
              <a:t>soziale Dynamiken und Prozesse</a:t>
            </a:r>
            <a:r>
              <a:rPr lang="de-DE" dirty="0">
                <a:solidFill>
                  <a:prstClr val="black"/>
                </a:solidFill>
              </a:rPr>
              <a:t> zu lernen.</a:t>
            </a:r>
          </a:p>
          <a:p>
            <a:pPr lvl="0" algn="r"/>
            <a:r>
              <a:rPr lang="de-DE" sz="1400" dirty="0">
                <a:solidFill>
                  <a:prstClr val="black"/>
                </a:solidFill>
              </a:rPr>
              <a:t>(Schneidewind 2014)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Kriterien für Reallabore:</a:t>
            </a:r>
          </a:p>
          <a:p>
            <a:pPr marL="342900" lvl="0" indent="-342900"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Co-Design und Co-Produktion mit der Zivilgesellschaft, hier: Schülerinnen und Schüler, v. a. auf Haushalts- und Quartiersebene (Schulen=Haushalte)</a:t>
            </a:r>
          </a:p>
          <a:p>
            <a:pPr marL="342900" lvl="0" indent="-342900"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Transdisziplinäres Forschungsverständnis der Akteure</a:t>
            </a:r>
          </a:p>
          <a:p>
            <a:pPr marL="342900" lvl="0" indent="-342900"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Langfristige Begleitung und Anlage des Forschungsdesigns: Projektlaufzeit 33 Monate; Materialbereitstellung und Verbleib der Wetterstationen bei den Schulen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Breites am Forschungsprozess beteiligtes disziplinäres Spektrum: Stadtplanung, Kommunalpolitik, Klimatologie, Bodenkunde (…)</a:t>
            </a:r>
          </a:p>
          <a:p>
            <a:pPr marL="342900" lvl="0" indent="-342900"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Methodische Reflexion des Vorgehens: Überarbeitung und Optimierung der Module</a:t>
            </a:r>
          </a:p>
          <a:p>
            <a:pPr marL="342900" lvl="0" indent="-342900"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Koordination der forschenden Begleitung durch Institutionen mit Erfahrung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 algn="r"/>
            <a:r>
              <a:rPr lang="de-DE" sz="1400" dirty="0">
                <a:solidFill>
                  <a:prstClr val="black"/>
                </a:solidFill>
              </a:rPr>
              <a:t>(MWK 2013; Schneidewind 2014)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058868" y="5981422"/>
            <a:ext cx="5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Literatur: </a:t>
            </a:r>
          </a:p>
          <a:p>
            <a:r>
              <a:rPr lang="de-DE" sz="800" dirty="0"/>
              <a:t>Ministerium für Wissenschaft, Forschung und Kunst Baden-Württemberg (2013): Wissenschaft für Nachhaltigkeit. Herausforderung und Chance für das baden-württembergische Wissenschaftssystem. Stuttgart: MWK.</a:t>
            </a:r>
          </a:p>
          <a:p>
            <a:r>
              <a:rPr lang="de-DE" sz="800" dirty="0"/>
              <a:t>Schneidewind, U. (2014): Urbane Reallabore – ein Blick in die aktuelle Forschungswerkstatt. In: </a:t>
            </a:r>
            <a:r>
              <a:rPr lang="de-DE" sz="800" dirty="0" err="1"/>
              <a:t>pnd</a:t>
            </a:r>
            <a:r>
              <a:rPr lang="de-DE" sz="800" dirty="0"/>
              <a:t> online  III: 1-7. </a:t>
            </a:r>
          </a:p>
        </p:txBody>
      </p:sp>
    </p:spTree>
    <p:extLst>
      <p:ext uri="{BB962C8B-B14F-4D97-AF65-F5344CB8AC3E}">
        <p14:creationId xmlns:p14="http://schemas.microsoft.com/office/powerpoint/2010/main" val="106318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076326" y="61342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53450" y="6566198"/>
            <a:ext cx="471056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2" y="332633"/>
            <a:ext cx="260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Forschendes Lernen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57199" y="1466850"/>
            <a:ext cx="80962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000" dirty="0">
                <a:solidFill>
                  <a:prstClr val="black"/>
                </a:solidFill>
              </a:rPr>
              <a:t>„</a:t>
            </a:r>
            <a:r>
              <a:rPr lang="de-DE" dirty="0">
                <a:solidFill>
                  <a:prstClr val="black"/>
                </a:solidFill>
              </a:rPr>
              <a:t>Mit dem Terminus </a:t>
            </a:r>
            <a:r>
              <a:rPr lang="de-DE" i="1" dirty="0">
                <a:solidFill>
                  <a:prstClr val="black"/>
                </a:solidFill>
              </a:rPr>
              <a:t>forschendes Lernen</a:t>
            </a:r>
            <a:r>
              <a:rPr lang="de-DE" dirty="0">
                <a:solidFill>
                  <a:prstClr val="black"/>
                </a:solidFill>
              </a:rPr>
              <a:t> sind Lernmöglichkeiten gemeint, die Lernende in Lernsituationen bringen, in denen sie für sie subjektiv Neues erforschen und auf diese Weise zu ihrem Lernbesitz machen</a:t>
            </a:r>
            <a:r>
              <a:rPr lang="de-DE" sz="2000" dirty="0">
                <a:solidFill>
                  <a:prstClr val="black"/>
                </a:solidFill>
              </a:rPr>
              <a:t>“ </a:t>
            </a:r>
            <a:r>
              <a:rPr lang="de-DE" sz="1000" dirty="0">
                <a:solidFill>
                  <a:prstClr val="black"/>
                </a:solidFill>
              </a:rPr>
              <a:t>(</a:t>
            </a:r>
            <a:r>
              <a:rPr lang="de-DE" sz="1000" dirty="0" err="1">
                <a:solidFill>
                  <a:prstClr val="black"/>
                </a:solidFill>
              </a:rPr>
              <a:t>Bönsch</a:t>
            </a:r>
            <a:r>
              <a:rPr lang="de-DE" sz="1000" dirty="0">
                <a:solidFill>
                  <a:prstClr val="black"/>
                </a:solidFill>
              </a:rPr>
              <a:t> 1991)</a:t>
            </a:r>
          </a:p>
          <a:p>
            <a:pPr lvl="0" algn="ctr"/>
            <a:endParaRPr lang="de-DE" sz="2000" dirty="0">
              <a:solidFill>
                <a:prstClr val="black"/>
              </a:solidFill>
            </a:endParaRPr>
          </a:p>
          <a:p>
            <a:pPr marL="214303" lvl="0" indent="-214303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Durchführung (größtenteils) selbstständiger Untersuchungen im Zuge des konstruktivistischen Lernansatzes zur Beantwortung naturwissenschaftlicher Fragestellungen (</a:t>
            </a:r>
            <a:r>
              <a:rPr lang="de-DE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  <a:r>
              <a:rPr lang="de-DE" i="1" dirty="0" err="1">
                <a:solidFill>
                  <a:prstClr val="black"/>
                </a:solidFill>
              </a:rPr>
              <a:t>scientific</a:t>
            </a:r>
            <a:r>
              <a:rPr lang="de-DE" i="1" dirty="0">
                <a:solidFill>
                  <a:prstClr val="black"/>
                </a:solidFill>
              </a:rPr>
              <a:t> </a:t>
            </a:r>
            <a:r>
              <a:rPr lang="de-DE" i="1" dirty="0" err="1">
                <a:solidFill>
                  <a:prstClr val="black"/>
                </a:solidFill>
              </a:rPr>
              <a:t>literacy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  <a:p>
            <a:pPr marL="214303" lvl="0" indent="-214303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</a:rPr>
              <a:t>Erkenntnisgewinnung </a:t>
            </a:r>
            <a:r>
              <a:rPr lang="de-DE" dirty="0">
                <a:solidFill>
                  <a:prstClr val="black"/>
                </a:solidFill>
              </a:rPr>
              <a:t> und </a:t>
            </a:r>
            <a:r>
              <a:rPr lang="de-DE" b="1" dirty="0">
                <a:solidFill>
                  <a:prstClr val="black"/>
                </a:solidFill>
              </a:rPr>
              <a:t>Wissensnutzung</a:t>
            </a:r>
            <a:r>
              <a:rPr lang="de-DE" dirty="0">
                <a:solidFill>
                  <a:prstClr val="black"/>
                </a:solidFill>
              </a:rPr>
              <a:t> stehen im Vordergrund der Kompetenzentwicklung beim forschenden Lernen</a:t>
            </a:r>
          </a:p>
          <a:p>
            <a:pPr marL="214303" lvl="0" indent="-214303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</a:rPr>
              <a:t>Schülerlabore</a:t>
            </a:r>
            <a:r>
              <a:rPr lang="de-DE" dirty="0">
                <a:solidFill>
                  <a:prstClr val="black"/>
                </a:solidFill>
              </a:rPr>
              <a:t> dienen als außerschulische Lernorte mit offenem Rahmen, in denen forschendes Lernen unter Anleitung praktiziert werden kann.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9363" y="6360061"/>
            <a:ext cx="442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Literatur: </a:t>
            </a:r>
            <a:r>
              <a:rPr lang="de-DE" sz="800" dirty="0" err="1"/>
              <a:t>Bönsch</a:t>
            </a:r>
            <a:r>
              <a:rPr lang="de-DE" sz="800" dirty="0"/>
              <a:t>, M. (1991):  Variable Lernwege - Ein Lehrbuch der Unterrichtsmethoden. Paderborn.</a:t>
            </a:r>
          </a:p>
          <a:p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10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72944" y="6566402"/>
            <a:ext cx="304808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1" y="332633"/>
            <a:ext cx="509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Projekt „Klimawandel findet Stadt“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2" y="1212361"/>
            <a:ext cx="4968000" cy="483027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43524" y="1224572"/>
            <a:ext cx="335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2" lvl="0" indent="-257162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Kooperation der Ruhr-Universität Bochum, Päd. Hochschule Heidelberg und Universität Trier mit Behörden und Schulen</a:t>
            </a:r>
          </a:p>
          <a:p>
            <a:pPr marL="257162" lvl="0" indent="-257162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Gefördert durch die Deutsche Bundesstiftung Umwelt (DBU)</a:t>
            </a:r>
          </a:p>
          <a:p>
            <a:pPr marL="257162" lvl="0" indent="-257162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Didaktische Verschränkung dreier Räume</a:t>
            </a:r>
          </a:p>
          <a:p>
            <a:pPr marL="342884" lvl="0" indent="-342884">
              <a:buFont typeface="+mj-lt"/>
              <a:buAutoNum type="arabicParenBoth"/>
            </a:pPr>
            <a:r>
              <a:rPr lang="de-DE" dirty="0">
                <a:solidFill>
                  <a:prstClr val="black"/>
                </a:solidFill>
              </a:rPr>
              <a:t>Lebensraum Stadt (</a:t>
            </a:r>
            <a:r>
              <a:rPr lang="de-DE" b="1" dirty="0">
                <a:solidFill>
                  <a:schemeClr val="accent2"/>
                </a:solidFill>
              </a:rPr>
              <a:t>Beobachtungsraum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  <a:p>
            <a:pPr marL="342884" lvl="0" indent="-342884">
              <a:buFont typeface="+mj-lt"/>
              <a:buAutoNum type="arabicParenBoth"/>
            </a:pPr>
            <a:r>
              <a:rPr lang="de-DE" dirty="0">
                <a:solidFill>
                  <a:prstClr val="black"/>
                </a:solidFill>
              </a:rPr>
              <a:t>Schulische und außerschulische Lernorte (</a:t>
            </a:r>
            <a:r>
              <a:rPr lang="de-DE" b="1" dirty="0">
                <a:solidFill>
                  <a:schemeClr val="accent2"/>
                </a:solidFill>
              </a:rPr>
              <a:t>Laborraum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  <a:p>
            <a:pPr marL="342884" lvl="0" indent="-342884">
              <a:buFont typeface="+mj-lt"/>
              <a:buAutoNum type="arabicParenBoth"/>
            </a:pPr>
            <a:r>
              <a:rPr lang="de-DE" dirty="0">
                <a:solidFill>
                  <a:prstClr val="black"/>
                </a:solidFill>
              </a:rPr>
              <a:t>Räume, in denen Anpassungsstrategien umgesetzt werden können und sollen (</a:t>
            </a:r>
            <a:r>
              <a:rPr lang="de-DE" b="1" dirty="0">
                <a:solidFill>
                  <a:schemeClr val="accent2"/>
                </a:solidFill>
              </a:rPr>
              <a:t>Handlungsraum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40049" y="6195163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Abbildung 1: Zentrale Projektgrafik „Klimawandel findet Stadt“.</a:t>
            </a:r>
          </a:p>
        </p:txBody>
      </p:sp>
    </p:spTree>
    <p:extLst>
      <p:ext uri="{BB962C8B-B14F-4D97-AF65-F5344CB8AC3E}">
        <p14:creationId xmlns:p14="http://schemas.microsoft.com/office/powerpoint/2010/main" val="423040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72944" y="6566402"/>
            <a:ext cx="304808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2" y="332633"/>
            <a:ext cx="260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Kooperationspartner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2" y="1314451"/>
            <a:ext cx="1800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07" y="1519238"/>
            <a:ext cx="2520000" cy="11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4" y="21859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92" y="2776538"/>
            <a:ext cx="1371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357313"/>
            <a:ext cx="2124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06" y="2210515"/>
            <a:ext cx="1076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4196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69" y="5295902"/>
            <a:ext cx="723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85" y="3030165"/>
            <a:ext cx="233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55" y="3194436"/>
            <a:ext cx="1800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04" y="4300537"/>
            <a:ext cx="1076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7" y="4481512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7" y="6000752"/>
            <a:ext cx="3638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46" y="5286377"/>
            <a:ext cx="790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2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72944" y="6566402"/>
            <a:ext cx="304808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1" y="332633"/>
            <a:ext cx="401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Städte und Schulen als Reallabore?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705225"/>
            <a:ext cx="4140000" cy="27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3" y="3705225"/>
            <a:ext cx="4140000" cy="27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891498"/>
            <a:ext cx="4140000" cy="27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3" y="891498"/>
            <a:ext cx="4140000" cy="276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238501" y="2362763"/>
            <a:ext cx="2747962" cy="268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Wissenserzeugung im Beobachtungs-</a:t>
            </a:r>
          </a:p>
          <a:p>
            <a:pPr algn="ctr"/>
            <a:r>
              <a:rPr lang="de-DE" b="1" dirty="0"/>
              <a:t>raum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836223" y="4617082"/>
            <a:ext cx="292388" cy="18604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700" dirty="0"/>
              <a:t>Abbildungen 2-5: Eigene Aufnahmen von K. </a:t>
            </a:r>
            <a:r>
              <a:rPr lang="de-DE" sz="700" dirty="0" err="1"/>
              <a:t>Feja</a:t>
            </a:r>
            <a:r>
              <a:rPr lang="de-DE" sz="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99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72944" y="6566402"/>
            <a:ext cx="304808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2" y="332633"/>
            <a:ext cx="260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Modulbeispiele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61904"/>
              </p:ext>
            </p:extLst>
          </p:nvPr>
        </p:nvGraphicFramePr>
        <p:xfrm>
          <a:off x="544826" y="1247775"/>
          <a:ext cx="7873109" cy="4953002"/>
        </p:xfrm>
        <a:graphic>
          <a:graphicData uri="http://schemas.openxmlformats.org/drawingml/2006/table">
            <a:tbl>
              <a:tblPr firstRow="1" bandRow="1"/>
              <a:tblGrid>
                <a:gridCol w="96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dirty="0"/>
                        <a:t>Modulteile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dirty="0"/>
                        <a:t>Thema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dirty="0"/>
                        <a:t>Bereich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/>
                        <a:t>Hitzestress – Bedingungen analysieren und Alternativen entwerfen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Gesundheit/Risikoprävention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err="1"/>
                        <a:t>AnSturm</a:t>
                      </a:r>
                      <a:r>
                        <a:rPr lang="de-DE" sz="1200" baseline="0" dirty="0"/>
                        <a:t> auf das Klima – stärkere Stürme, bessere Schutzmaßnahmen?</a:t>
                      </a:r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Gesundheit/Risikoprävention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/>
                        <a:t>Land unter?! Anpassungsstrategien</a:t>
                      </a:r>
                      <a:r>
                        <a:rPr lang="de-DE" sz="1200" baseline="0" dirty="0"/>
                        <a:t> an Starkniederschläge und Stürme</a:t>
                      </a:r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Gesundheit/Risikoprävention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Albedo &amp;</a:t>
                      </a:r>
                      <a:r>
                        <a:rPr lang="de-DE" sz="1200" baseline="0" dirty="0"/>
                        <a:t> Co. Experimente mit Oberflächen und städtischen Baustoffen</a:t>
                      </a:r>
                      <a:endParaRPr lang="de-DE" sz="1200" dirty="0"/>
                    </a:p>
                    <a:p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Stadtklima/Stadtplanung</a:t>
                      </a:r>
                    </a:p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5B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Städtische Mobilität in Zeiten des Klimawandels</a:t>
                      </a:r>
                    </a:p>
                    <a:p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Stadtklima/Stadtplanung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5B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Zukunftsstadt?!</a:t>
                      </a:r>
                      <a:r>
                        <a:rPr lang="de-DE" sz="1200" baseline="0" dirty="0"/>
                        <a:t> Anpassungsstrategien an den Klimawandel</a:t>
                      </a:r>
                      <a:endParaRPr lang="de-DE" sz="1200" dirty="0"/>
                    </a:p>
                    <a:p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Stadtklima/Stadtplanung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5B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Phänologie – städtische Vegetation im Takt des</a:t>
                      </a:r>
                      <a:r>
                        <a:rPr lang="de-DE" sz="1200" baseline="0" dirty="0"/>
                        <a:t> Klimas gestalten</a:t>
                      </a:r>
                      <a:endParaRPr lang="de-DE" sz="1200" dirty="0"/>
                    </a:p>
                    <a:p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Stadtökologie/Biodiversität</a:t>
                      </a:r>
                    </a:p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7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8 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Ruderalvegetation</a:t>
                      </a:r>
                      <a:r>
                        <a:rPr lang="de-DE" sz="1200" baseline="0" dirty="0"/>
                        <a:t> – wildes Grün zum Schutz der Biodiversität erhalten</a:t>
                      </a:r>
                      <a:endParaRPr lang="de-DE" sz="1200" dirty="0"/>
                    </a:p>
                    <a:p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Stadtökologie/Biodiversität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7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Modul 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Straßenbegleitgrün</a:t>
                      </a:r>
                      <a:r>
                        <a:rPr lang="de-DE" sz="1200" baseline="0" dirty="0"/>
                        <a:t> – Klimaanpassung leicht gemacht?</a:t>
                      </a:r>
                      <a:endParaRPr lang="de-DE" sz="1200" dirty="0"/>
                    </a:p>
                    <a:p>
                      <a:endParaRPr lang="de-DE" sz="12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Stadtökologie/Biodiversität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7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89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>
          <a:xfrm>
            <a:off x="6608968" y="2090441"/>
            <a:ext cx="2001754" cy="773225"/>
          </a:xfrm>
          <a:prstGeom prst="roundRect">
            <a:avLst/>
          </a:prstGeom>
          <a:solidFill>
            <a:srgbClr val="81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685766">
              <a:defRPr/>
            </a:pPr>
            <a:endParaRPr lang="de-DE" sz="1200" b="1" kern="0" dirty="0">
              <a:solidFill>
                <a:srgbClr val="FFFF99"/>
              </a:solidFill>
              <a:latin typeface="Calibri"/>
            </a:endParaRPr>
          </a:p>
          <a:p>
            <a:pPr defTabSz="685766">
              <a:defRPr/>
            </a:pPr>
            <a:endParaRPr lang="de-DE" sz="1200" b="1" kern="0" dirty="0">
              <a:solidFill>
                <a:srgbClr val="FFFF99"/>
              </a:solidFill>
              <a:latin typeface="Calibri"/>
            </a:endParaRPr>
          </a:p>
          <a:p>
            <a:pPr defTabSz="685766">
              <a:defRPr/>
            </a:pPr>
            <a:endParaRPr lang="de-DE" sz="1200" b="1" kern="0" dirty="0">
              <a:solidFill>
                <a:srgbClr val="FFFF99"/>
              </a:solidFill>
              <a:latin typeface="Calibri"/>
            </a:endParaRPr>
          </a:p>
          <a:p>
            <a:pPr defTabSz="685766">
              <a:defRPr/>
            </a:pPr>
            <a:r>
              <a:rPr lang="de-DE" sz="1200" b="1" kern="0" dirty="0">
                <a:solidFill>
                  <a:srgbClr val="FFFF99"/>
                </a:solidFill>
              </a:rPr>
              <a:t>Modul 3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334208" y="1888658"/>
            <a:ext cx="2001754" cy="773225"/>
          </a:xfrm>
          <a:prstGeom prst="roundRect">
            <a:avLst/>
          </a:prstGeom>
          <a:solidFill>
            <a:srgbClr val="81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685766">
              <a:defRPr/>
            </a:pPr>
            <a:endParaRPr lang="de-DE" sz="1200" b="1" kern="0" dirty="0">
              <a:solidFill>
                <a:srgbClr val="FFFF99"/>
              </a:solidFill>
              <a:latin typeface="Calibri"/>
            </a:endParaRPr>
          </a:p>
          <a:p>
            <a:pPr defTabSz="685766">
              <a:defRPr/>
            </a:pPr>
            <a:endParaRPr lang="de-DE" sz="1200" b="1" kern="0" dirty="0">
              <a:solidFill>
                <a:srgbClr val="FFFF99"/>
              </a:solidFill>
              <a:latin typeface="Calibri"/>
            </a:endParaRPr>
          </a:p>
          <a:p>
            <a:pPr defTabSz="685766">
              <a:defRPr/>
            </a:pPr>
            <a:endParaRPr lang="de-DE" sz="1200" b="1" kern="0" dirty="0">
              <a:solidFill>
                <a:srgbClr val="FFFF99"/>
              </a:solidFill>
              <a:latin typeface="Calibri"/>
            </a:endParaRPr>
          </a:p>
          <a:p>
            <a:pPr defTabSz="685766">
              <a:defRPr/>
            </a:pPr>
            <a:r>
              <a:rPr lang="de-DE" sz="1200" b="1" kern="0" dirty="0">
                <a:solidFill>
                  <a:srgbClr val="FFFF99"/>
                </a:solidFill>
              </a:rPr>
              <a:t>Modul 2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72944" y="6566402"/>
            <a:ext cx="304808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1" y="332633"/>
            <a:ext cx="3514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Modulbeispiel: Hitzestress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2" y="2682445"/>
            <a:ext cx="1944000" cy="1890105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2854036" y="1446747"/>
            <a:ext cx="2535988" cy="1235698"/>
          </a:xfrm>
          <a:prstGeom prst="roundRect">
            <a:avLst/>
          </a:prstGeom>
          <a:solidFill>
            <a:srgbClr val="81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685766">
              <a:defRPr/>
            </a:pPr>
            <a:r>
              <a:rPr lang="de-DE" sz="1600" b="1" kern="0" dirty="0">
                <a:solidFill>
                  <a:srgbClr val="FFFF99"/>
                </a:solidFill>
                <a:latin typeface="Calibri"/>
              </a:rPr>
              <a:t>Gesundheit/Prävention</a:t>
            </a:r>
          </a:p>
          <a:p>
            <a:pPr marL="135725" indent="-135725" defTabSz="685766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FFFF99"/>
                </a:solidFill>
                <a:latin typeface="Calibri"/>
              </a:rPr>
              <a:t>Hitzestress</a:t>
            </a:r>
          </a:p>
          <a:p>
            <a:pPr marL="135725" indent="-135725" defTabSz="685766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FFFF99"/>
                </a:solidFill>
                <a:latin typeface="Calibri"/>
              </a:rPr>
              <a:t>Starkregen</a:t>
            </a:r>
          </a:p>
          <a:p>
            <a:pPr marL="135725" indent="-135725" defTabSz="685766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FFFF99"/>
                </a:solidFill>
                <a:latin typeface="Calibri"/>
              </a:rPr>
              <a:t>Stürme</a:t>
            </a:r>
          </a:p>
        </p:txBody>
      </p:sp>
      <p:cxnSp>
        <p:nvCxnSpPr>
          <p:cNvPr id="14" name="Gerader Verbinder 2"/>
          <p:cNvCxnSpPr/>
          <p:nvPr/>
        </p:nvCxnSpPr>
        <p:spPr>
          <a:xfrm flipV="1">
            <a:off x="1551709" y="1913319"/>
            <a:ext cx="1492827" cy="1096581"/>
          </a:xfrm>
          <a:prstGeom prst="line">
            <a:avLst/>
          </a:prstGeom>
          <a:noFill/>
          <a:ln w="28575" cap="flat" cmpd="sng" algn="ctr">
            <a:solidFill>
              <a:srgbClr val="7F0000"/>
            </a:solidFill>
            <a:prstDash val="solid"/>
          </a:ln>
          <a:effectLst/>
        </p:spPr>
      </p:cxnSp>
      <p:cxnSp>
        <p:nvCxnSpPr>
          <p:cNvPr id="16" name="Gerader Verbinder 11"/>
          <p:cNvCxnSpPr/>
          <p:nvPr/>
        </p:nvCxnSpPr>
        <p:spPr>
          <a:xfrm flipV="1">
            <a:off x="1574222" y="2477054"/>
            <a:ext cx="1447800" cy="532846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</a:ln>
          <a:effectLst/>
        </p:spPr>
      </p:cxnSp>
      <p:sp>
        <p:nvSpPr>
          <p:cNvPr id="19" name="Pfeil nach rechts 18"/>
          <p:cNvSpPr/>
          <p:nvPr/>
        </p:nvSpPr>
        <p:spPr>
          <a:xfrm>
            <a:off x="5575584" y="1960673"/>
            <a:ext cx="245704" cy="207845"/>
          </a:xfrm>
          <a:prstGeom prst="rightArrow">
            <a:avLst/>
          </a:prstGeom>
          <a:solidFill>
            <a:srgbClr val="81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66">
              <a:defRPr/>
            </a:pPr>
            <a:endParaRPr lang="de-DE" sz="135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942268" y="1688384"/>
            <a:ext cx="2001754" cy="773225"/>
          </a:xfrm>
          <a:prstGeom prst="roundRect">
            <a:avLst/>
          </a:prstGeom>
          <a:solidFill>
            <a:srgbClr val="81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685766">
              <a:defRPr/>
            </a:pPr>
            <a:r>
              <a:rPr lang="de-DE" sz="1200" b="1" kern="0" dirty="0">
                <a:solidFill>
                  <a:srgbClr val="FFFF99"/>
                </a:solidFill>
                <a:latin typeface="Calibri"/>
              </a:rPr>
              <a:t>Modul 1</a:t>
            </a:r>
          </a:p>
          <a:p>
            <a:pPr defTabSz="685766">
              <a:defRPr/>
            </a:pPr>
            <a:r>
              <a:rPr lang="de-DE" sz="1200" kern="0" dirty="0">
                <a:solidFill>
                  <a:srgbClr val="FFFF99"/>
                </a:solidFill>
                <a:latin typeface="Calibri"/>
              </a:rPr>
              <a:t>„Hitzestress – Bedingungen analysieren und Alternativen entwerfen“</a:t>
            </a:r>
            <a:endParaRPr lang="de-DE" sz="1050" kern="0" dirty="0">
              <a:solidFill>
                <a:srgbClr val="FFFF99"/>
              </a:solidFill>
              <a:latin typeface="Calibri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42" y="3094846"/>
            <a:ext cx="2448000" cy="376315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09589" y="6196866"/>
            <a:ext cx="489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Abbildungen 6+7: Mobile Wetterstationen </a:t>
            </a:r>
            <a:r>
              <a:rPr lang="de-DE" sz="600" dirty="0" err="1"/>
              <a:t>Netatmo</a:t>
            </a:r>
            <a:r>
              <a:rPr lang="de-DE" sz="600" dirty="0"/>
              <a:t> und </a:t>
            </a:r>
            <a:r>
              <a:rPr lang="de-DE" sz="600" dirty="0" err="1"/>
              <a:t>senseBox:home</a:t>
            </a:r>
            <a:r>
              <a:rPr lang="de-DE" sz="600" dirty="0"/>
              <a:t> bzw. </a:t>
            </a:r>
            <a:r>
              <a:rPr lang="de-DE" sz="600" dirty="0" err="1"/>
              <a:t>senseBox:edu</a:t>
            </a:r>
            <a:r>
              <a:rPr lang="de-DE" sz="600" dirty="0"/>
              <a:t>. Quellen: http://www.cw-mobile.de/media/catalog/product/n/e/netatmo_nws01_wasserdichte_wetterstation_f_r_iphone_ipad_android_1.jpg;  https://sensebox.de/presentations/sensebox_mfh16/boxen.jpg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36619" y="6339000"/>
            <a:ext cx="2055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67" y="2806556"/>
            <a:ext cx="334800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1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72944" y="6566402"/>
            <a:ext cx="304808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1" y="332633"/>
            <a:ext cx="376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Lehr-Lern-Labore/Schülerlabore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15" y="5045640"/>
            <a:ext cx="1836000" cy="117873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7" y="5045640"/>
            <a:ext cx="2232000" cy="11337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31" y="5260242"/>
            <a:ext cx="2088000" cy="8335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79" y="1128840"/>
            <a:ext cx="4896000" cy="3672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990718" y="4278515"/>
            <a:ext cx="134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Abbildung 8: Projekttag im </a:t>
            </a:r>
            <a:r>
              <a:rPr lang="de-DE" sz="700" dirty="0" err="1"/>
              <a:t>BioGeoLab</a:t>
            </a:r>
            <a:r>
              <a:rPr lang="de-DE" sz="700" dirty="0"/>
              <a:t> Trier am 30.11.2016. Eigene Aufnahme von Jonas Koch.</a:t>
            </a:r>
          </a:p>
        </p:txBody>
      </p:sp>
      <p:sp>
        <p:nvSpPr>
          <p:cNvPr id="17" name="Ellipse 16"/>
          <p:cNvSpPr/>
          <p:nvPr/>
        </p:nvSpPr>
        <p:spPr>
          <a:xfrm>
            <a:off x="99917" y="1622378"/>
            <a:ext cx="2747962" cy="268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Wissensvertiefung im Laborraum</a:t>
            </a:r>
          </a:p>
        </p:txBody>
      </p:sp>
    </p:spTree>
    <p:extLst>
      <p:ext uri="{BB962C8B-B14F-4D97-AF65-F5344CB8AC3E}">
        <p14:creationId xmlns:p14="http://schemas.microsoft.com/office/powerpoint/2010/main" val="12054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72944" y="6566402"/>
            <a:ext cx="304808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9382" y="332633"/>
            <a:ext cx="749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Forschungsvorhaben: Der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Educational Design Research-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Ansatz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7" y="1146007"/>
            <a:ext cx="8699155" cy="485474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60596" y="6038858"/>
            <a:ext cx="4145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Abbildung 9: Verlauf des </a:t>
            </a:r>
            <a:r>
              <a:rPr lang="de-DE" sz="800" i="1" dirty="0"/>
              <a:t>Educational Design Research-</a:t>
            </a:r>
            <a:r>
              <a:rPr lang="de-DE" sz="800" dirty="0"/>
              <a:t>Ansatzes. Eigene Darstellung von S. Lütje.</a:t>
            </a:r>
          </a:p>
        </p:txBody>
      </p:sp>
    </p:spTree>
    <p:extLst>
      <p:ext uri="{BB962C8B-B14F-4D97-AF65-F5344CB8AC3E}">
        <p14:creationId xmlns:p14="http://schemas.microsoft.com/office/powerpoint/2010/main" val="209167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49383" y="6566198"/>
            <a:ext cx="7028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pc="-113" dirty="0">
                <a:solidFill>
                  <a:srgbClr val="646463"/>
                </a:solidFill>
                <a:latin typeface="+mj-lt"/>
                <a:cs typeface="Arial" panose="020B0604020202020204" pitchFamily="34" charset="0"/>
              </a:rPr>
              <a:t>Reallabore als transformative Methode in der Nachhaltigkeitsbildung| 25.01.2017 | Wuppertal Institut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8909343" y="715941"/>
            <a:ext cx="0" cy="5823114"/>
          </a:xfrm>
          <a:prstGeom prst="line">
            <a:avLst/>
          </a:prstGeom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84B0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" y="5677029"/>
            <a:ext cx="7754228" cy="3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18291" y="6566198"/>
            <a:ext cx="471056" cy="365125"/>
          </a:xfrm>
          <a:ln>
            <a:noFill/>
          </a:ln>
        </p:spPr>
        <p:txBody>
          <a:bodyPr anchor="t"/>
          <a:lstStyle/>
          <a:p>
            <a:fld id="{D0163D6F-5E3A-484B-BFF3-82A03709CF81}" type="slidenum"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 Verbindung 7"/>
          <p:cNvCxnSpPr/>
          <p:nvPr/>
        </p:nvCxnSpPr>
        <p:spPr>
          <a:xfrm flipH="1">
            <a:off x="249383" y="705600"/>
            <a:ext cx="8037369" cy="0"/>
          </a:xfrm>
          <a:prstGeom prst="line">
            <a:avLst/>
          </a:prstGeom>
          <a:ln w="19050">
            <a:solidFill>
              <a:srgbClr val="84B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249383" y="6539055"/>
            <a:ext cx="86599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765013" y="2142383"/>
            <a:ext cx="5379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bg1">
                    <a:lumMod val="50000"/>
                  </a:schemeClr>
                </a:solidFill>
              </a:rPr>
              <a:t>Vielen Dank für Ihre Aufmerksamkeit!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/>
          <a:stretch/>
        </p:blipFill>
        <p:spPr>
          <a:xfrm>
            <a:off x="7752720" y="30480"/>
            <a:ext cx="1166484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243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964</Words>
  <Application>Microsoft Office PowerPoint</Application>
  <PresentationFormat>Bildschirmpräsentation (4:3)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Malgun Gothic Semilight</vt:lpstr>
      <vt:lpstr>Arial</vt:lpstr>
      <vt:lpstr>Calibri</vt:lpstr>
      <vt:lpstr>Times New Roman</vt:lpstr>
      <vt:lpstr>Wingdings</vt:lpstr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Trier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luetje</dc:creator>
  <cp:lastModifiedBy>Katharina</cp:lastModifiedBy>
  <cp:revision>160</cp:revision>
  <dcterms:created xsi:type="dcterms:W3CDTF">2016-11-07T12:15:10Z</dcterms:created>
  <dcterms:modified xsi:type="dcterms:W3CDTF">2017-01-30T08:59:25Z</dcterms:modified>
</cp:coreProperties>
</file>